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jAn2gyO9LJGWaFlmZP+js8waDF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5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5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1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3b4d2122c_0_1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93b4d2122c_0_1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93b4d2122c_0_10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6e870d040_2_12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96e870d040_2_12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96e870d040_2_12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2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1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6513e954e_0_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g96513e954e_0_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Tanae</a:t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5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5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p1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1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2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p2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9308c4abc4_0_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9308c4abc4_0_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g9308c4abc4_0_0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p2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Principal</a:t>
            </a:r>
            <a:endParaRPr/>
          </a:p>
        </p:txBody>
      </p:sp>
      <p:sp>
        <p:nvSpPr>
          <p:cNvPr id="127" name="Google Shape;127;p11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533555e0c_0_5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9533555e0c_0_5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9533555e0c_0_5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4329b10a6_0_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94329b10a6_0_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94329b10a6_0_0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5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ackCover -  Blue" showMasterSp="0">
  <p:cSld name="1_BackCover -  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6"/>
          <p:cNvSpPr txBox="1"/>
          <p:nvPr>
            <p:ph type="title"/>
          </p:nvPr>
        </p:nvSpPr>
        <p:spPr>
          <a:xfrm>
            <a:off x="612371" y="2057400"/>
            <a:ext cx="9613049" cy="1779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" name="Google Shape;1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1" y="5631746"/>
            <a:ext cx="3398520" cy="84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 - Center Align Blue" showMasterSp="0">
  <p:cSld name="1_Section Header - Center Align 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0496" y="381000"/>
            <a:ext cx="1411007" cy="13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40"/>
          <p:cNvSpPr txBox="1"/>
          <p:nvPr>
            <p:ph type="title"/>
          </p:nvPr>
        </p:nvSpPr>
        <p:spPr>
          <a:xfrm>
            <a:off x="640080" y="2057400"/>
            <a:ext cx="1094232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BA970"/>
              </a:buClr>
              <a:buSzPts val="8000"/>
              <a:buFont typeface="Times New Roman"/>
              <a:buNone/>
              <a:defRPr sz="8000">
                <a:solidFill>
                  <a:srgbClr val="DBA9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 Text w/ Image Right">
  <p:cSld name="Title and Content -  Text w/ Image Righ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 txBox="1"/>
          <p:nvPr>
            <p:ph idx="1" type="body"/>
          </p:nvPr>
        </p:nvSpPr>
        <p:spPr>
          <a:xfrm>
            <a:off x="609599" y="2057399"/>
            <a:ext cx="5327651" cy="4119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9"/>
          <p:cNvSpPr/>
          <p:nvPr>
            <p:ph idx="2" type="pic"/>
          </p:nvPr>
        </p:nvSpPr>
        <p:spPr>
          <a:xfrm>
            <a:off x="6254752" y="2057400"/>
            <a:ext cx="5327648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Google Shape;60;p29"/>
          <p:cNvSpPr txBox="1"/>
          <p:nvPr>
            <p:ph type="title"/>
          </p:nvPr>
        </p:nvSpPr>
        <p:spPr>
          <a:xfrm>
            <a:off x="618565" y="695739"/>
            <a:ext cx="10058398" cy="113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Center Align Red">
  <p:cSld name="Section Header - Center Align Red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7055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0496" y="381000"/>
            <a:ext cx="1411007" cy="13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9"/>
          <p:cNvSpPr txBox="1"/>
          <p:nvPr>
            <p:ph type="title"/>
          </p:nvPr>
        </p:nvSpPr>
        <p:spPr>
          <a:xfrm>
            <a:off x="640080" y="2057400"/>
            <a:ext cx="1094232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BA970"/>
              </a:buClr>
              <a:buSzPts val="8000"/>
              <a:buFont typeface="Times New Roman"/>
              <a:buNone/>
              <a:defRPr sz="8000">
                <a:solidFill>
                  <a:srgbClr val="DBA9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 - Center Align White" showMasterSp="0">
  <p:cSld name="1_Section Header - Center Align Whit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0496" y="381000"/>
            <a:ext cx="1411007" cy="13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1"/>
          <p:cNvSpPr txBox="1"/>
          <p:nvPr>
            <p:ph type="title"/>
          </p:nvPr>
        </p:nvSpPr>
        <p:spPr>
          <a:xfrm>
            <a:off x="640080" y="2057400"/>
            <a:ext cx="1094232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73945"/>
              </a:buClr>
              <a:buSzPts val="8000"/>
              <a:buFont typeface="Times New Roman"/>
              <a:buNone/>
              <a:defRPr sz="8000">
                <a:solidFill>
                  <a:srgbClr val="D7394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Image Right Red">
  <p:cSld name="Section Header - Image Right Red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37"/>
          <p:cNvPicPr preferRelativeResize="0"/>
          <p:nvPr/>
        </p:nvPicPr>
        <p:blipFill rotWithShape="1">
          <a:blip r:embed="rId2">
            <a:alphaModFix/>
          </a:blip>
          <a:srcRect b="2452" l="0" r="0" t="0"/>
          <a:stretch/>
        </p:blipFill>
        <p:spPr>
          <a:xfrm>
            <a:off x="0" y="-24205"/>
            <a:ext cx="12192000" cy="688220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7"/>
          <p:cNvSpPr/>
          <p:nvPr>
            <p:ph idx="2" type="pic"/>
          </p:nvPr>
        </p:nvSpPr>
        <p:spPr>
          <a:xfrm>
            <a:off x="6096000" y="-68773"/>
            <a:ext cx="6095999" cy="7055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Google Shape;71;p37"/>
          <p:cNvSpPr txBox="1"/>
          <p:nvPr>
            <p:ph type="title"/>
          </p:nvPr>
        </p:nvSpPr>
        <p:spPr>
          <a:xfrm>
            <a:off x="640080" y="685800"/>
            <a:ext cx="8650574" cy="434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BA970"/>
              </a:buClr>
              <a:buSzPts val="8000"/>
              <a:buFont typeface="Times New Roman"/>
              <a:buNone/>
              <a:defRPr sz="8000">
                <a:solidFill>
                  <a:srgbClr val="DBA9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2" name="Google Shape;7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1" y="5631746"/>
            <a:ext cx="3398520" cy="84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 - Image Right Blue">
  <p:cSld name="1_Section Header - Image Right 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8"/>
          <p:cNvSpPr/>
          <p:nvPr>
            <p:ph idx="2" type="pic"/>
          </p:nvPr>
        </p:nvSpPr>
        <p:spPr>
          <a:xfrm>
            <a:off x="6096000" y="0"/>
            <a:ext cx="6095999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Google Shape;75;p38"/>
          <p:cNvSpPr txBox="1"/>
          <p:nvPr>
            <p:ph type="title"/>
          </p:nvPr>
        </p:nvSpPr>
        <p:spPr>
          <a:xfrm>
            <a:off x="640080" y="685800"/>
            <a:ext cx="8650574" cy="434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BA970"/>
              </a:buClr>
              <a:buSzPts val="8000"/>
              <a:buFont typeface="Times New Roman"/>
              <a:buNone/>
              <a:defRPr sz="8000">
                <a:solidFill>
                  <a:srgbClr val="DBA9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6" name="Google Shape;7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81" y="5631746"/>
            <a:ext cx="3398520" cy="84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Subheadline Red" showMasterSp="0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8576"/>
            <a:ext cx="12256662" cy="691515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2"/>
          <p:cNvSpPr txBox="1"/>
          <p:nvPr>
            <p:ph type="title"/>
          </p:nvPr>
        </p:nvSpPr>
        <p:spPr>
          <a:xfrm>
            <a:off x="612371" y="2057400"/>
            <a:ext cx="9613049" cy="177910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2"/>
          <p:cNvSpPr txBox="1"/>
          <p:nvPr>
            <p:ph idx="1" type="body"/>
          </p:nvPr>
        </p:nvSpPr>
        <p:spPr>
          <a:xfrm>
            <a:off x="640080" y="1382577"/>
            <a:ext cx="8048199" cy="446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DBA97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81" name="Google Shape;8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1" y="5631746"/>
            <a:ext cx="3398520" cy="84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 - Subheadline Blue" showMasterSp="0">
  <p:cSld name="1_Section Header - Subheadline 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3"/>
          <p:cNvSpPr txBox="1"/>
          <p:nvPr>
            <p:ph type="title"/>
          </p:nvPr>
        </p:nvSpPr>
        <p:spPr>
          <a:xfrm>
            <a:off x="612371" y="2057400"/>
            <a:ext cx="9613049" cy="177910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3"/>
          <p:cNvSpPr txBox="1"/>
          <p:nvPr>
            <p:ph idx="1" type="body"/>
          </p:nvPr>
        </p:nvSpPr>
        <p:spPr>
          <a:xfrm>
            <a:off x="640080" y="1382577"/>
            <a:ext cx="8048199" cy="446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DBA97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85" name="Google Shape;8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1" y="5631746"/>
            <a:ext cx="3398520" cy="84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Subheadline White" showMasterSp="0">
  <p:cSld name="Section Header - Subheadline White"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4"/>
          <p:cNvSpPr txBox="1"/>
          <p:nvPr>
            <p:ph type="title"/>
          </p:nvPr>
        </p:nvSpPr>
        <p:spPr>
          <a:xfrm>
            <a:off x="612371" y="2057400"/>
            <a:ext cx="9613049" cy="177910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73945"/>
              </a:buClr>
              <a:buSzPts val="6000"/>
              <a:buFont typeface="Times New Roman"/>
              <a:buNone/>
              <a:defRPr sz="6000">
                <a:solidFill>
                  <a:srgbClr val="D7394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4"/>
          <p:cNvSpPr txBox="1"/>
          <p:nvPr>
            <p:ph idx="1" type="body"/>
          </p:nvPr>
        </p:nvSpPr>
        <p:spPr>
          <a:xfrm>
            <a:off x="640080" y="1382577"/>
            <a:ext cx="8048199" cy="446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393A4A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89" name="Google Shape;8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0081" y="5631746"/>
            <a:ext cx="3398520" cy="84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 Side By Side Comparison">
  <p:cSld name="Title and Content -  Side By Side Comparis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5"/>
          <p:cNvSpPr txBox="1"/>
          <p:nvPr>
            <p:ph idx="1" type="body"/>
          </p:nvPr>
        </p:nvSpPr>
        <p:spPr>
          <a:xfrm>
            <a:off x="609600" y="2057401"/>
            <a:ext cx="5334000" cy="715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2" name="Google Shape;92;p45"/>
          <p:cNvSpPr txBox="1"/>
          <p:nvPr>
            <p:ph idx="2" type="body"/>
          </p:nvPr>
        </p:nvSpPr>
        <p:spPr>
          <a:xfrm>
            <a:off x="609600" y="2999945"/>
            <a:ext cx="5334000" cy="3172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45"/>
          <p:cNvSpPr txBox="1"/>
          <p:nvPr>
            <p:ph type="title"/>
          </p:nvPr>
        </p:nvSpPr>
        <p:spPr>
          <a:xfrm>
            <a:off x="618565" y="695739"/>
            <a:ext cx="10058398" cy="113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5"/>
          <p:cNvSpPr txBox="1"/>
          <p:nvPr>
            <p:ph idx="3" type="body"/>
          </p:nvPr>
        </p:nvSpPr>
        <p:spPr>
          <a:xfrm>
            <a:off x="6248400" y="2999944"/>
            <a:ext cx="5334000" cy="3172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45"/>
          <p:cNvSpPr txBox="1"/>
          <p:nvPr>
            <p:ph idx="4" type="body"/>
          </p:nvPr>
        </p:nvSpPr>
        <p:spPr>
          <a:xfrm>
            <a:off x="6260757" y="2057400"/>
            <a:ext cx="5334000" cy="715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Photo">
  <p:cSld name="Cover - Phot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57151"/>
            <a:ext cx="12192000" cy="691515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7"/>
          <p:cNvSpPr/>
          <p:nvPr/>
        </p:nvSpPr>
        <p:spPr>
          <a:xfrm>
            <a:off x="627017" y="711691"/>
            <a:ext cx="47724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Tuition-Free  |  K-8 Public Charter School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7"/>
          <p:cNvSpPr/>
          <p:nvPr>
            <p:ph idx="2" type="pic"/>
          </p:nvPr>
        </p:nvSpPr>
        <p:spPr>
          <a:xfrm>
            <a:off x="6096000" y="685800"/>
            <a:ext cx="6095999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27"/>
          <p:cNvSpPr txBox="1"/>
          <p:nvPr>
            <p:ph type="title"/>
          </p:nvPr>
        </p:nvSpPr>
        <p:spPr>
          <a:xfrm>
            <a:off x="627017" y="1618937"/>
            <a:ext cx="7221583" cy="3507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BA970"/>
              </a:buClr>
              <a:buSzPts val="8000"/>
              <a:buFont typeface="Times New Roman"/>
              <a:buNone/>
              <a:defRPr sz="8000">
                <a:solidFill>
                  <a:srgbClr val="DBA9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" name="Google Shape;2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1" y="5631746"/>
            <a:ext cx="3398520" cy="84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 Three Column Comparison - Headline Bottom">
  <p:cSld name="Title and Content -  Three Column Comparison - Headline Bottom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6"/>
          <p:cNvSpPr/>
          <p:nvPr>
            <p:ph idx="2" type="pic"/>
          </p:nvPr>
        </p:nvSpPr>
        <p:spPr>
          <a:xfrm>
            <a:off x="609600" y="2057399"/>
            <a:ext cx="3429000" cy="253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8" name="Google Shape;98;p46"/>
          <p:cNvSpPr/>
          <p:nvPr>
            <p:ph idx="3" type="pic"/>
          </p:nvPr>
        </p:nvSpPr>
        <p:spPr>
          <a:xfrm>
            <a:off x="4343400" y="2057399"/>
            <a:ext cx="3505200" cy="253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Google Shape;99;p46"/>
          <p:cNvSpPr/>
          <p:nvPr>
            <p:ph idx="4" type="pic"/>
          </p:nvPr>
        </p:nvSpPr>
        <p:spPr>
          <a:xfrm>
            <a:off x="8153400" y="2057399"/>
            <a:ext cx="3429000" cy="253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Google Shape;100;p46"/>
          <p:cNvSpPr txBox="1"/>
          <p:nvPr>
            <p:ph idx="1" type="body"/>
          </p:nvPr>
        </p:nvSpPr>
        <p:spPr>
          <a:xfrm>
            <a:off x="640081" y="4822311"/>
            <a:ext cx="3398520" cy="8046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1" name="Google Shape;101;p46"/>
          <p:cNvSpPr txBox="1"/>
          <p:nvPr>
            <p:ph idx="5" type="body"/>
          </p:nvPr>
        </p:nvSpPr>
        <p:spPr>
          <a:xfrm>
            <a:off x="4343400" y="4822311"/>
            <a:ext cx="3505200" cy="8046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46"/>
          <p:cNvSpPr txBox="1"/>
          <p:nvPr>
            <p:ph idx="6" type="body"/>
          </p:nvPr>
        </p:nvSpPr>
        <p:spPr>
          <a:xfrm>
            <a:off x="8153400" y="4822311"/>
            <a:ext cx="3429000" cy="8046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46"/>
          <p:cNvSpPr txBox="1"/>
          <p:nvPr>
            <p:ph type="title"/>
          </p:nvPr>
        </p:nvSpPr>
        <p:spPr>
          <a:xfrm>
            <a:off x="618565" y="695739"/>
            <a:ext cx="10058398" cy="113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 Title Only">
  <p:cSld name="Title and Content -  Title 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7"/>
          <p:cNvSpPr txBox="1"/>
          <p:nvPr>
            <p:ph type="title"/>
          </p:nvPr>
        </p:nvSpPr>
        <p:spPr>
          <a:xfrm>
            <a:off x="618565" y="695739"/>
            <a:ext cx="10058398" cy="113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Blank" type="blank">
  <p:cSld name="BLAN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9"/>
          <p:cNvSpPr txBox="1"/>
          <p:nvPr>
            <p:ph type="title"/>
          </p:nvPr>
        </p:nvSpPr>
        <p:spPr>
          <a:xfrm>
            <a:off x="64008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BA97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2800"/>
              <a:buFont typeface="Arial"/>
              <a:buNone/>
              <a:defRPr b="0" i="1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0" name="Google Shape;110;p49"/>
          <p:cNvSpPr txBox="1"/>
          <p:nvPr>
            <p:ph idx="1" type="body"/>
          </p:nvPr>
        </p:nvSpPr>
        <p:spPr>
          <a:xfrm>
            <a:off x="640080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 Three Column Comparison - Headline Top">
  <p:cSld name="Title and Content -  Three Column Comparison - Headline Top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/>
          <p:nvPr>
            <p:ph type="title"/>
          </p:nvPr>
        </p:nvSpPr>
        <p:spPr>
          <a:xfrm>
            <a:off x="618565" y="695739"/>
            <a:ext cx="10058398" cy="113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8"/>
          <p:cNvSpPr/>
          <p:nvPr>
            <p:ph idx="2" type="pic"/>
          </p:nvPr>
        </p:nvSpPr>
        <p:spPr>
          <a:xfrm>
            <a:off x="609600" y="2970336"/>
            <a:ext cx="3429000" cy="2656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Google Shape;25;p28"/>
          <p:cNvSpPr/>
          <p:nvPr>
            <p:ph idx="3" type="pic"/>
          </p:nvPr>
        </p:nvSpPr>
        <p:spPr>
          <a:xfrm>
            <a:off x="4343400" y="2970336"/>
            <a:ext cx="3505200" cy="2656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28"/>
          <p:cNvSpPr/>
          <p:nvPr>
            <p:ph idx="4" type="pic"/>
          </p:nvPr>
        </p:nvSpPr>
        <p:spPr>
          <a:xfrm>
            <a:off x="8153400" y="2970336"/>
            <a:ext cx="3429000" cy="2656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28"/>
          <p:cNvSpPr txBox="1"/>
          <p:nvPr>
            <p:ph idx="1" type="body"/>
          </p:nvPr>
        </p:nvSpPr>
        <p:spPr>
          <a:xfrm>
            <a:off x="640081" y="2057399"/>
            <a:ext cx="3398520" cy="685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28"/>
          <p:cNvSpPr txBox="1"/>
          <p:nvPr>
            <p:ph idx="5" type="body"/>
          </p:nvPr>
        </p:nvSpPr>
        <p:spPr>
          <a:xfrm>
            <a:off x="4343400" y="2057399"/>
            <a:ext cx="3505200" cy="685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" name="Google Shape;29;p28"/>
          <p:cNvSpPr txBox="1"/>
          <p:nvPr>
            <p:ph idx="6" type="body"/>
          </p:nvPr>
        </p:nvSpPr>
        <p:spPr>
          <a:xfrm>
            <a:off x="8153400" y="2057399"/>
            <a:ext cx="3429000" cy="685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5"/>
          <p:cNvSpPr txBox="1"/>
          <p:nvPr>
            <p:ph type="title"/>
          </p:nvPr>
        </p:nvSpPr>
        <p:spPr>
          <a:xfrm>
            <a:off x="618565" y="695739"/>
            <a:ext cx="10963834" cy="113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" type="body"/>
          </p:nvPr>
        </p:nvSpPr>
        <p:spPr>
          <a:xfrm>
            <a:off x="618562" y="2057400"/>
            <a:ext cx="1096383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-  Text w/ Image Left">
  <p:cSld name="1_Title and Content -  Text w/ Image Lef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/>
          <p:nvPr>
            <p:ph idx="1" type="body"/>
          </p:nvPr>
        </p:nvSpPr>
        <p:spPr>
          <a:xfrm>
            <a:off x="6251574" y="2057399"/>
            <a:ext cx="5327651" cy="4119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1"/>
          <p:cNvSpPr/>
          <p:nvPr>
            <p:ph idx="2" type="pic"/>
          </p:nvPr>
        </p:nvSpPr>
        <p:spPr>
          <a:xfrm>
            <a:off x="609600" y="2057400"/>
            <a:ext cx="5327648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Google Shape;36;p31"/>
          <p:cNvSpPr txBox="1"/>
          <p:nvPr>
            <p:ph type="title"/>
          </p:nvPr>
        </p:nvSpPr>
        <p:spPr>
          <a:xfrm>
            <a:off x="618565" y="695739"/>
            <a:ext cx="10058398" cy="113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Two Column">
  <p:cSld name="Title and Content - Two Colum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idx="1" type="body"/>
          </p:nvPr>
        </p:nvSpPr>
        <p:spPr>
          <a:xfrm>
            <a:off x="609600" y="2057400"/>
            <a:ext cx="533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2" type="body"/>
          </p:nvPr>
        </p:nvSpPr>
        <p:spPr>
          <a:xfrm>
            <a:off x="6248400" y="2057400"/>
            <a:ext cx="533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type="title"/>
          </p:nvPr>
        </p:nvSpPr>
        <p:spPr>
          <a:xfrm>
            <a:off x="618565" y="695739"/>
            <a:ext cx="10058398" cy="113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 Large Image Right" showMasterSp="0">
  <p:cSld name="Title and Content -  Large Image Righ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/>
          <p:nvPr>
            <p:ph idx="2" type="pic"/>
          </p:nvPr>
        </p:nvSpPr>
        <p:spPr>
          <a:xfrm>
            <a:off x="6254750" y="0"/>
            <a:ext cx="593725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Google Shape;43;p32"/>
          <p:cNvSpPr txBox="1"/>
          <p:nvPr>
            <p:ph type="title"/>
          </p:nvPr>
        </p:nvSpPr>
        <p:spPr>
          <a:xfrm>
            <a:off x="618565" y="695739"/>
            <a:ext cx="10058398" cy="113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" type="body"/>
          </p:nvPr>
        </p:nvSpPr>
        <p:spPr>
          <a:xfrm>
            <a:off x="609600" y="2057400"/>
            <a:ext cx="5334000" cy="4119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ttom Image">
  <p:cSld name="Bottom Imag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idx="1" type="body"/>
          </p:nvPr>
        </p:nvSpPr>
        <p:spPr>
          <a:xfrm>
            <a:off x="640080" y="2057400"/>
            <a:ext cx="10942320" cy="1392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type="title"/>
          </p:nvPr>
        </p:nvSpPr>
        <p:spPr>
          <a:xfrm>
            <a:off x="618565" y="695739"/>
            <a:ext cx="10058398" cy="113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/>
          <p:nvPr>
            <p:ph idx="2" type="pic"/>
          </p:nvPr>
        </p:nvSpPr>
        <p:spPr>
          <a:xfrm>
            <a:off x="609600" y="3657600"/>
            <a:ext cx="10972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 Three Column">
  <p:cSld name="Title and Content -  Three Colum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/>
          <p:nvPr>
            <p:ph idx="1" type="body"/>
          </p:nvPr>
        </p:nvSpPr>
        <p:spPr>
          <a:xfrm>
            <a:off x="609600" y="2057399"/>
            <a:ext cx="3429000" cy="4119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2" type="body"/>
          </p:nvPr>
        </p:nvSpPr>
        <p:spPr>
          <a:xfrm>
            <a:off x="4343400" y="2057399"/>
            <a:ext cx="3505199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type="title"/>
          </p:nvPr>
        </p:nvSpPr>
        <p:spPr>
          <a:xfrm>
            <a:off x="618565" y="695739"/>
            <a:ext cx="10058398" cy="113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3" type="body"/>
          </p:nvPr>
        </p:nvSpPr>
        <p:spPr>
          <a:xfrm>
            <a:off x="8153400" y="2057399"/>
            <a:ext cx="3429000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idx="1" type="body"/>
          </p:nvPr>
        </p:nvSpPr>
        <p:spPr>
          <a:xfrm>
            <a:off x="618562" y="2057400"/>
            <a:ext cx="1096383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26"/>
          <p:cNvSpPr txBox="1"/>
          <p:nvPr>
            <p:ph type="title"/>
          </p:nvPr>
        </p:nvSpPr>
        <p:spPr>
          <a:xfrm>
            <a:off x="618564" y="695739"/>
            <a:ext cx="10963835" cy="113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b="1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" name="Google Shape;12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96400" y="6305112"/>
            <a:ext cx="2285999" cy="22703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7296">
          <p15:clr>
            <a:srgbClr val="F26B43"/>
          </p15:clr>
        </p15:guide>
        <p15:guide id="3" pos="384">
          <p15:clr>
            <a:srgbClr val="F26B43"/>
          </p15:clr>
        </p15:guide>
        <p15:guide id="4" pos="3840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pos="192">
          <p15:clr>
            <a:srgbClr val="F26B43"/>
          </p15:clr>
        </p15:guide>
        <p15:guide id="8" orient="horz" pos="4080">
          <p15:clr>
            <a:srgbClr val="F26B43"/>
          </p15:clr>
        </p15:guide>
        <p15:guide id="9" pos="7488">
          <p15:clr>
            <a:srgbClr val="F26B43"/>
          </p15:clr>
        </p15:guide>
        <p15:guide id="10" orient="horz" pos="240">
          <p15:clr>
            <a:srgbClr val="F26B43"/>
          </p15:clr>
        </p15:guide>
        <p15:guide id="11" orient="horz" pos="1296">
          <p15:clr>
            <a:srgbClr val="F26B43"/>
          </p15:clr>
        </p15:guide>
        <p15:guide id="12" orient="horz" pos="1152">
          <p15:clr>
            <a:srgbClr val="F26B43"/>
          </p15:clr>
        </p15:guide>
        <p15:guide id="13" pos="3940">
          <p15:clr>
            <a:srgbClr val="F26B43"/>
          </p15:clr>
        </p15:guide>
        <p15:guide id="14" pos="3744">
          <p15:clr>
            <a:srgbClr val="F26B43"/>
          </p15:clr>
        </p15:guide>
        <p15:guide id="15" pos="2736">
          <p15:clr>
            <a:srgbClr val="F26B43"/>
          </p15:clr>
        </p15:guide>
        <p15:guide id="16" pos="2544">
          <p15:clr>
            <a:srgbClr val="F26B43"/>
          </p15:clr>
        </p15:guide>
        <p15:guide id="17" pos="2640">
          <p15:clr>
            <a:srgbClr val="F26B43"/>
          </p15:clr>
        </p15:guide>
        <p15:guide id="18" pos="5136">
          <p15:clr>
            <a:srgbClr val="F26B43"/>
          </p15:clr>
        </p15:guide>
        <p15:guide id="19" pos="5040">
          <p15:clr>
            <a:srgbClr val="F26B43"/>
          </p15:clr>
        </p15:guide>
        <p15:guide id="20" pos="49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22.jpg"/><Relationship Id="rId5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hyperlink" Target="http://drive.google.com/file/d/1j_htXZ7lWJeNK9Ys3tt7Bnq_A5PPvU9L/view" TargetMode="External"/><Relationship Id="rId5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Relationship Id="rId4" Type="http://schemas.openxmlformats.org/officeDocument/2006/relationships/image" Target="../media/image34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sunvalleycharter.com/" TargetMode="External"/><Relationship Id="rId4" Type="http://schemas.openxmlformats.org/officeDocument/2006/relationships/hyperlink" Target="http://sunvalleyacademy.org/" TargetMode="External"/><Relationship Id="rId5" Type="http://schemas.openxmlformats.org/officeDocument/2006/relationships/hyperlink" Target="https://www.facebook.com/SunValleyAcademy/" TargetMode="External"/><Relationship Id="rId6" Type="http://schemas.openxmlformats.org/officeDocument/2006/relationships/hyperlink" Target="https://twitter.com/SunValleySchool" TargetMode="External"/><Relationship Id="rId7" Type="http://schemas.openxmlformats.org/officeDocument/2006/relationships/image" Target="../media/image3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ftv9ivcKrZqK-smBL-iYgUe8Pw_6FEOY/view" TargetMode="External"/><Relationship Id="rId4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HAvoGptw7PluKHy69DwmfRJJY03ZMmiS/view" TargetMode="External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/>
          <p:nvPr>
            <p:ph type="title"/>
          </p:nvPr>
        </p:nvSpPr>
        <p:spPr>
          <a:xfrm>
            <a:off x="840510" y="1434211"/>
            <a:ext cx="10132290" cy="3507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BA970"/>
              </a:buClr>
              <a:buSzPts val="8000"/>
              <a:buFont typeface="Times New Roman"/>
              <a:buNone/>
            </a:pPr>
            <a:r>
              <a:rPr lang="en-US" sz="6600"/>
              <a:t>Virtual Curriculum Night</a:t>
            </a:r>
            <a:endParaRPr sz="55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BA970"/>
              </a:buClr>
              <a:buSzPts val="8000"/>
              <a:buFont typeface="Times New Roman"/>
              <a:buNone/>
            </a:pPr>
            <a:r>
              <a:rPr lang="en-US" sz="5000"/>
              <a:t>September 3, 2020</a:t>
            </a:r>
            <a:endParaRPr sz="5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3"/>
          <p:cNvSpPr txBox="1"/>
          <p:nvPr>
            <p:ph type="title"/>
          </p:nvPr>
        </p:nvSpPr>
        <p:spPr>
          <a:xfrm>
            <a:off x="618565" y="695739"/>
            <a:ext cx="10963800" cy="11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Edgenuity </a:t>
            </a:r>
            <a:endParaRPr/>
          </a:p>
        </p:txBody>
      </p:sp>
      <p:sp>
        <p:nvSpPr>
          <p:cNvPr id="184" name="Google Shape;184;p53"/>
          <p:cNvSpPr txBox="1"/>
          <p:nvPr>
            <p:ph idx="1" type="body"/>
          </p:nvPr>
        </p:nvSpPr>
        <p:spPr>
          <a:xfrm>
            <a:off x="618587" y="1519275"/>
            <a:ext cx="1096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en-US" sz="2000"/>
              <a:t>Online curriculum aligned to Arizona State Standards that supplements classroom instruction.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○"/>
            </a:pPr>
            <a:r>
              <a:rPr lang="en-US" sz="2000"/>
              <a:t>Designed to provide data-driven personalized instruction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○"/>
            </a:pPr>
            <a:r>
              <a:rPr lang="en-US" sz="2000"/>
              <a:t>Close learning gaps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○"/>
            </a:pPr>
            <a:r>
              <a:rPr lang="en-US" sz="2000"/>
              <a:t>Enrich learning beyond the scholar’s grade level </a:t>
            </a:r>
            <a:endParaRPr sz="2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en-US" sz="2000"/>
              <a:t>In the virtual model attendance is tracked in Edgenuity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○"/>
            </a:pPr>
            <a:r>
              <a:rPr i="0" lang="en-US" sz="2000"/>
              <a:t>Scholars must spend </a:t>
            </a:r>
            <a:r>
              <a:rPr b="1" lang="en-US" sz="2000"/>
              <a:t>AT LEAST</a:t>
            </a:r>
            <a:r>
              <a:rPr i="0" lang="en-US" sz="2000"/>
              <a:t> </a:t>
            </a:r>
            <a:r>
              <a:rPr b="1" i="0" lang="en-US" sz="2000"/>
              <a:t>30 minutes each day in order to be recorded as present for the instructional day</a:t>
            </a:r>
            <a:endParaRPr/>
          </a:p>
        </p:txBody>
      </p:sp>
      <p:pic>
        <p:nvPicPr>
          <p:cNvPr id="185" name="Google Shape;18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9175" y="4655700"/>
            <a:ext cx="5276357" cy="128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4"/>
          <p:cNvSpPr txBox="1"/>
          <p:nvPr>
            <p:ph type="title"/>
          </p:nvPr>
        </p:nvSpPr>
        <p:spPr>
          <a:xfrm>
            <a:off x="618565" y="695739"/>
            <a:ext cx="10963834" cy="113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Google Classroom</a:t>
            </a:r>
            <a:endParaRPr/>
          </a:p>
        </p:txBody>
      </p:sp>
      <p:sp>
        <p:nvSpPr>
          <p:cNvPr id="191" name="Google Shape;191;p54"/>
          <p:cNvSpPr txBox="1"/>
          <p:nvPr>
            <p:ph idx="1" type="body"/>
          </p:nvPr>
        </p:nvSpPr>
        <p:spPr>
          <a:xfrm>
            <a:off x="772862" y="1566200"/>
            <a:ext cx="1096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Platform used in our virtual learning model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Teachers post assignments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Communicate with scholars and families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Google Meets - used to hold virtual learning sessions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Used during regular school year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Teachers post assignments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Communicate with scholars &amp; families</a:t>
            </a:r>
            <a:endParaRPr/>
          </a:p>
        </p:txBody>
      </p:sp>
      <p:pic>
        <p:nvPicPr>
          <p:cNvPr id="192" name="Google Shape;19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1425" y="3556007"/>
            <a:ext cx="4590025" cy="24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>
            <p:ph type="title"/>
          </p:nvPr>
        </p:nvSpPr>
        <p:spPr>
          <a:xfrm>
            <a:off x="618565" y="695739"/>
            <a:ext cx="10058398" cy="113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/>
              <a:t>Leader In Me</a:t>
            </a:r>
            <a:endParaRPr/>
          </a:p>
        </p:txBody>
      </p:sp>
      <p:sp>
        <p:nvSpPr>
          <p:cNvPr id="198" name="Google Shape;198;p10"/>
          <p:cNvSpPr txBox="1"/>
          <p:nvPr>
            <p:ph idx="1" type="body"/>
          </p:nvPr>
        </p:nvSpPr>
        <p:spPr>
          <a:xfrm>
            <a:off x="609600" y="2057400"/>
            <a:ext cx="5334000" cy="4119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Leadership Curriculum teaches: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7 Habits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Goals setting – academic &amp;  personal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Responsibility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Problem Solving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Planning Ahead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Respect for Others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Teamwork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Balance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99" name="Google Shape;199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4748" y="273850"/>
            <a:ext cx="5608500" cy="64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3800" y="3505200"/>
            <a:ext cx="2080325" cy="2822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/>
          <p:nvPr>
            <p:ph idx="1" type="body"/>
          </p:nvPr>
        </p:nvSpPr>
        <p:spPr>
          <a:xfrm>
            <a:off x="748145" y="1627615"/>
            <a:ext cx="4535055" cy="162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Physical Education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Technology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Leader in Me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Art/Music</a:t>
            </a:r>
            <a:endParaRPr/>
          </a:p>
          <a:p>
            <a:pPr indent="-114300" lvl="0" marL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14300" lvl="0" marL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6" name="Google Shape;206;p15"/>
          <p:cNvSpPr txBox="1"/>
          <p:nvPr>
            <p:ph type="title"/>
          </p:nvPr>
        </p:nvSpPr>
        <p:spPr>
          <a:xfrm>
            <a:off x="618565" y="695739"/>
            <a:ext cx="10058398" cy="113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/>
              <a:t>School Wide Specials</a:t>
            </a:r>
            <a:endParaRPr b="0"/>
          </a:p>
        </p:txBody>
      </p:sp>
      <p:pic>
        <p:nvPicPr>
          <p:cNvPr id="207" name="Google Shape;207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566" y="3491270"/>
            <a:ext cx="6918308" cy="264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0182" y="3491270"/>
            <a:ext cx="4111567" cy="264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70182" y="426079"/>
            <a:ext cx="4111567" cy="2808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/>
          <p:nvPr>
            <p:ph idx="1" type="body"/>
          </p:nvPr>
        </p:nvSpPr>
        <p:spPr>
          <a:xfrm>
            <a:off x="304800" y="1752601"/>
            <a:ext cx="6324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Homework in all grades Monday – Thursday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Reinforcement of classroom instruction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Homework time at home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Kinder			20- 30 minutes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1</a:t>
            </a:r>
            <a:r>
              <a:rPr baseline="30000" lang="en-US"/>
              <a:t>st</a:t>
            </a:r>
            <a:r>
              <a:rPr lang="en-US"/>
              <a:t> – 2</a:t>
            </a:r>
            <a:r>
              <a:rPr baseline="30000" lang="en-US"/>
              <a:t>nd</a:t>
            </a:r>
            <a:r>
              <a:rPr lang="en-US"/>
              <a:t> 			30 minutes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3</a:t>
            </a:r>
            <a:r>
              <a:rPr baseline="30000" lang="en-US"/>
              <a:t>rd</a:t>
            </a:r>
            <a:r>
              <a:rPr lang="en-US"/>
              <a:t> – 6</a:t>
            </a:r>
            <a:r>
              <a:rPr baseline="30000" lang="en-US"/>
              <a:t>th</a:t>
            </a:r>
            <a:r>
              <a:rPr lang="en-US"/>
              <a:t>			30 – 45 minutes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7</a:t>
            </a:r>
            <a:r>
              <a:rPr baseline="30000" lang="en-US"/>
              <a:t>th</a:t>
            </a:r>
            <a:r>
              <a:rPr lang="en-US"/>
              <a:t> – 8</a:t>
            </a:r>
            <a:r>
              <a:rPr baseline="30000" lang="en-US"/>
              <a:t>th</a:t>
            </a:r>
            <a:r>
              <a:rPr lang="en-US"/>
              <a:t> 			30 minutes per subject</a:t>
            </a:r>
            <a:endParaRPr/>
          </a:p>
        </p:txBody>
      </p:sp>
      <p:sp>
        <p:nvSpPr>
          <p:cNvPr id="215" name="Google Shape;215;p16"/>
          <p:cNvSpPr txBox="1"/>
          <p:nvPr>
            <p:ph type="title"/>
          </p:nvPr>
        </p:nvSpPr>
        <p:spPr>
          <a:xfrm>
            <a:off x="618565" y="695739"/>
            <a:ext cx="10058398" cy="113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/>
              <a:t>Homework</a:t>
            </a:r>
            <a:endParaRPr/>
          </a:p>
        </p:txBody>
      </p:sp>
      <p:pic>
        <p:nvPicPr>
          <p:cNvPr id="216" name="Google Shape;216;p16"/>
          <p:cNvPicPr preferRelativeResize="0"/>
          <p:nvPr>
            <p:ph idx="3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3165" y="1560945"/>
            <a:ext cx="5128762" cy="3849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3b4d2122c_0_10"/>
          <p:cNvSpPr txBox="1"/>
          <p:nvPr>
            <p:ph type="title"/>
          </p:nvPr>
        </p:nvSpPr>
        <p:spPr>
          <a:xfrm>
            <a:off x="618565" y="695739"/>
            <a:ext cx="10963800" cy="11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Title I Intervention and Support For Scholars</a:t>
            </a:r>
            <a:endParaRPr/>
          </a:p>
        </p:txBody>
      </p:sp>
      <p:sp>
        <p:nvSpPr>
          <p:cNvPr id="223" name="Google Shape;223;g93b4d2122c_0_10"/>
          <p:cNvSpPr txBox="1"/>
          <p:nvPr>
            <p:ph idx="1" type="body"/>
          </p:nvPr>
        </p:nvSpPr>
        <p:spPr>
          <a:xfrm>
            <a:off x="618562" y="2057400"/>
            <a:ext cx="1096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K-8 Reading and Math Intervention for scholars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Tutoring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Intersession school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Saturday school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AzM2 testing bootcamps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Special Education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ELL services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Partnering with you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6e870d040_2_12"/>
          <p:cNvSpPr txBox="1"/>
          <p:nvPr>
            <p:ph type="title"/>
          </p:nvPr>
        </p:nvSpPr>
        <p:spPr>
          <a:xfrm>
            <a:off x="624900" y="2334750"/>
            <a:ext cx="10942200" cy="3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 sz="6000">
                <a:solidFill>
                  <a:srgbClr val="FFFFFF"/>
                </a:solidFill>
              </a:rPr>
              <a:t>Attendance</a:t>
            </a:r>
            <a:endParaRPr sz="6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 sz="6000">
                <a:solidFill>
                  <a:srgbClr val="FFFFFF"/>
                </a:solidFill>
              </a:rPr>
              <a:t>Dress Code</a:t>
            </a:r>
            <a:endParaRPr sz="6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 sz="6000">
                <a:solidFill>
                  <a:srgbClr val="FFFFFF"/>
                </a:solidFill>
              </a:rPr>
              <a:t>Schoolwide Management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type="title"/>
          </p:nvPr>
        </p:nvSpPr>
        <p:spPr>
          <a:xfrm>
            <a:off x="618565" y="695739"/>
            <a:ext cx="10963834" cy="113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Attendance</a:t>
            </a:r>
            <a:endParaRPr/>
          </a:p>
        </p:txBody>
      </p:sp>
      <p:sp>
        <p:nvSpPr>
          <p:cNvPr id="235" name="Google Shape;235;p20"/>
          <p:cNvSpPr txBox="1"/>
          <p:nvPr>
            <p:ph idx="1" type="body"/>
          </p:nvPr>
        </p:nvSpPr>
        <p:spPr>
          <a:xfrm>
            <a:off x="618575" y="1565750"/>
            <a:ext cx="1096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E101A"/>
              </a:buClr>
              <a:buSzPts val="2000"/>
              <a:buChar char="•"/>
            </a:pPr>
            <a:r>
              <a:rPr lang="en-US" sz="2000">
                <a:solidFill>
                  <a:srgbClr val="0E101A"/>
                </a:solidFill>
              </a:rPr>
              <a:t>Attendance is required and will be taken daily by teachers.  </a:t>
            </a:r>
            <a:endParaRPr sz="2000">
              <a:solidFill>
                <a:srgbClr val="0E101A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E101A"/>
              </a:buClr>
              <a:buSzPts val="2000"/>
              <a:buChar char="•"/>
            </a:pPr>
            <a:r>
              <a:rPr lang="en-US" sz="2000"/>
              <a:t>Attendance is monitored through our Attendance Clerk and Dean of Students.</a:t>
            </a:r>
            <a:endParaRPr sz="2000">
              <a:solidFill>
                <a:srgbClr val="0E101A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E101A"/>
              </a:buClr>
              <a:buSzPts val="2000"/>
              <a:buChar char="•"/>
            </a:pPr>
            <a:r>
              <a:rPr lang="en-US" sz="2000">
                <a:solidFill>
                  <a:srgbClr val="0E101A"/>
                </a:solidFill>
              </a:rPr>
              <a:t>In the virtual model, teachers will verify attendance through a combination of the following: </a:t>
            </a:r>
            <a:endParaRPr sz="2000">
              <a:solidFill>
                <a:srgbClr val="0E101A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E101A"/>
                </a:solidFill>
              </a:rPr>
              <a:t>1. 	</a:t>
            </a:r>
            <a:r>
              <a:rPr lang="en-US" sz="2000"/>
              <a:t> Logging into Edgenuity for </a:t>
            </a:r>
            <a:r>
              <a:rPr b="1" i="1" lang="en-US" sz="2000"/>
              <a:t>at least</a:t>
            </a:r>
            <a:r>
              <a:rPr lang="en-US" sz="2000"/>
              <a:t> 30 minutes per day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E101A"/>
                </a:solidFill>
              </a:rPr>
              <a:t>2. 	</a:t>
            </a:r>
            <a:r>
              <a:rPr lang="en-US" sz="2000"/>
              <a:t> Being present for at least one daily Zoom/Google Meets meeting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000"/>
              <a:t>3.</a:t>
            </a:r>
            <a:r>
              <a:rPr lang="en-US" sz="2000">
                <a:solidFill>
                  <a:srgbClr val="0E101A"/>
                </a:solidFill>
              </a:rPr>
              <a:t> 	</a:t>
            </a:r>
            <a:r>
              <a:rPr lang="en-US" sz="2000"/>
              <a:t> Actively completing assignments daily in Google Classroom 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 </a:t>
            </a:r>
            <a:endParaRPr sz="2000"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36" name="Google Shape;2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4788" y="8718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/>
          <p:nvPr>
            <p:ph idx="1" type="body"/>
          </p:nvPr>
        </p:nvSpPr>
        <p:spPr>
          <a:xfrm>
            <a:off x="609600" y="1451200"/>
            <a:ext cx="10383300" cy="47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i="1" lang="en-US"/>
              <a:t>Tops (Boys and Girls)</a:t>
            </a:r>
            <a:endParaRPr b="1" i="1"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Solid navy blue, red, or white polo-style or button-up shirts are acceptable.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Shirts must be tucked in at all times.</a:t>
            </a:r>
            <a:endParaRPr u="sng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u="sng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i="1" lang="en-US"/>
              <a:t>Bottoms </a:t>
            </a:r>
            <a:endParaRPr b="1" i="1"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Boys:</a:t>
            </a:r>
            <a:r>
              <a:rPr i="0" lang="en-US"/>
              <a:t> Plain, dark navy blue or khaki bottoms (shorts or pants).</a:t>
            </a:r>
            <a:endParaRPr i="0"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Girls:</a:t>
            </a:r>
            <a:r>
              <a:rPr i="0" lang="en-US"/>
              <a:t> Plain, dark navy blue or khaki bottoms (shorts, skorts, jumper, pants). </a:t>
            </a:r>
            <a:endParaRPr i="0"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42" name="Google Shape;242;p13"/>
          <p:cNvSpPr txBox="1"/>
          <p:nvPr>
            <p:ph type="title"/>
          </p:nvPr>
        </p:nvSpPr>
        <p:spPr>
          <a:xfrm>
            <a:off x="660040" y="316589"/>
            <a:ext cx="10058400" cy="11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Dress Code</a:t>
            </a:r>
            <a:endParaRPr/>
          </a:p>
        </p:txBody>
      </p:sp>
      <p:pic>
        <p:nvPicPr>
          <p:cNvPr id="243" name="Google Shape;24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3574" y="201925"/>
            <a:ext cx="2171950" cy="16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6513e954e_0_0"/>
          <p:cNvSpPr txBox="1"/>
          <p:nvPr>
            <p:ph idx="1" type="body"/>
          </p:nvPr>
        </p:nvSpPr>
        <p:spPr>
          <a:xfrm>
            <a:off x="609600" y="1451200"/>
            <a:ext cx="10623000" cy="47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i="1" lang="en-US"/>
              <a:t>Jackets/Sweaters (Boys and Girls)</a:t>
            </a:r>
            <a:endParaRPr b="1" i="1"/>
          </a:p>
          <a:p>
            <a:pPr indent="-342900" lvl="1" marL="914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u="sng"/>
              <a:t>Inside the building</a:t>
            </a:r>
            <a:r>
              <a:rPr lang="en-US"/>
              <a:t>:  Solid red, navy blue, white, or gray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u="sng"/>
              <a:t>Outside the building</a:t>
            </a:r>
            <a:r>
              <a:rPr lang="en-US"/>
              <a:t>:  Any design and color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i="1" lang="en-US"/>
              <a:t>Hairstyles</a:t>
            </a:r>
            <a:endParaRPr b="1" i="1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Hair shall be neatly groomed. 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Appropriate hairstyles and cuts, as well as natural hair colors, are acceptable.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Bangs shall be worn above the eyebrows or pinned away from the eyes.  </a:t>
            </a:r>
            <a:endParaRPr/>
          </a:p>
          <a:p>
            <a:pPr indent="0" lvl="0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49" name="Google Shape;249;g96513e954e_0_0"/>
          <p:cNvSpPr txBox="1"/>
          <p:nvPr>
            <p:ph type="title"/>
          </p:nvPr>
        </p:nvSpPr>
        <p:spPr>
          <a:xfrm>
            <a:off x="618575" y="695751"/>
            <a:ext cx="10058400" cy="8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Dress Code</a:t>
            </a:r>
            <a:endParaRPr/>
          </a:p>
        </p:txBody>
      </p:sp>
      <p:pic>
        <p:nvPicPr>
          <p:cNvPr id="250" name="Google Shape;250;g96513e954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5650" y="1531850"/>
            <a:ext cx="2640775" cy="21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/>
          <p:nvPr>
            <p:ph type="title"/>
          </p:nvPr>
        </p:nvSpPr>
        <p:spPr>
          <a:xfrm>
            <a:off x="3833090" y="323274"/>
            <a:ext cx="6077526" cy="14721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/>
              <a:t>Founder’s Welcome</a:t>
            </a:r>
            <a:endParaRPr/>
          </a:p>
        </p:txBody>
      </p:sp>
      <p:sp>
        <p:nvSpPr>
          <p:cNvPr id="121" name="Google Shape;121;p2"/>
          <p:cNvSpPr txBox="1"/>
          <p:nvPr>
            <p:ph idx="1" type="body"/>
          </p:nvPr>
        </p:nvSpPr>
        <p:spPr>
          <a:xfrm>
            <a:off x="762000" y="5181600"/>
            <a:ext cx="3156600" cy="685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Founder and CEO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0" lang="en-US"/>
              <a:t>Dr. Tanae Morrison</a:t>
            </a:r>
            <a:endParaRPr/>
          </a:p>
        </p:txBody>
      </p:sp>
      <p:pic>
        <p:nvPicPr>
          <p:cNvPr id="122" name="Google Shape;122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600200"/>
            <a:ext cx="2514600" cy="343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 title="Dr Morrison Welcome Message.MOV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4300" y="1074570"/>
            <a:ext cx="7968600" cy="4482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0"/>
          <p:cNvSpPr txBox="1"/>
          <p:nvPr>
            <p:ph type="title"/>
          </p:nvPr>
        </p:nvSpPr>
        <p:spPr>
          <a:xfrm>
            <a:off x="772827" y="639814"/>
            <a:ext cx="10963800" cy="11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School-Wide Management</a:t>
            </a:r>
            <a:endParaRPr/>
          </a:p>
        </p:txBody>
      </p:sp>
      <p:sp>
        <p:nvSpPr>
          <p:cNvPr id="256" name="Google Shape;256;p50"/>
          <p:cNvSpPr txBox="1"/>
          <p:nvPr>
            <p:ph idx="1" type="body"/>
          </p:nvPr>
        </p:nvSpPr>
        <p:spPr>
          <a:xfrm>
            <a:off x="618550" y="1774350"/>
            <a:ext cx="10963800" cy="43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School-wide expectations for all K-8 scholars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Seven level discipline process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Positive reinforcement and redirection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Learning moments, consequences, counseling, placement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Partner with families and the community</a:t>
            </a:r>
            <a:endParaRPr sz="2200"/>
          </a:p>
        </p:txBody>
      </p:sp>
      <p:pic>
        <p:nvPicPr>
          <p:cNvPr id="257" name="Google Shape;25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08807">
            <a:off x="6798836" y="2558503"/>
            <a:ext cx="5019084" cy="1195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5"/>
          <p:cNvSpPr txBox="1"/>
          <p:nvPr>
            <p:ph type="title"/>
          </p:nvPr>
        </p:nvSpPr>
        <p:spPr>
          <a:xfrm>
            <a:off x="630844" y="2500746"/>
            <a:ext cx="1094232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BA970"/>
              </a:buClr>
              <a:buSzPts val="8000"/>
              <a:buFont typeface="Times New Roman"/>
              <a:buNone/>
            </a:pPr>
            <a:r>
              <a:rPr lang="en-US" sz="6000"/>
              <a:t>Stay Informed</a:t>
            </a:r>
            <a:endParaRPr sz="6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BA970"/>
              </a:buClr>
              <a:buSzPts val="8000"/>
              <a:buFont typeface="Times New Roman"/>
              <a:buNone/>
            </a:pPr>
            <a:r>
              <a:t/>
            </a:r>
            <a:endParaRPr sz="6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BA970"/>
              </a:buClr>
              <a:buSzPts val="8000"/>
              <a:buFont typeface="Times New Roman"/>
              <a:buNone/>
            </a:pPr>
            <a:r>
              <a:rPr lang="en-US" sz="6000"/>
              <a:t>Stay Connected</a:t>
            </a:r>
            <a:endParaRPr sz="6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"/>
          <p:cNvSpPr txBox="1"/>
          <p:nvPr>
            <p:ph type="title"/>
          </p:nvPr>
        </p:nvSpPr>
        <p:spPr>
          <a:xfrm>
            <a:off x="618565" y="695739"/>
            <a:ext cx="10058398" cy="113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/>
              <a:t>Family Communication</a:t>
            </a:r>
            <a:endParaRPr/>
          </a:p>
        </p:txBody>
      </p:sp>
      <p:sp>
        <p:nvSpPr>
          <p:cNvPr id="268" name="Google Shape;268;p17"/>
          <p:cNvSpPr txBox="1"/>
          <p:nvPr>
            <p:ph idx="1" type="body"/>
          </p:nvPr>
        </p:nvSpPr>
        <p:spPr>
          <a:xfrm>
            <a:off x="609600" y="2057400"/>
            <a:ext cx="5334000" cy="4119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Class Dojo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PowerSchool Parent Portal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Phone, email, in person, </a:t>
            </a:r>
            <a:br>
              <a:rPr lang="en-US"/>
            </a:br>
            <a:r>
              <a:rPr lang="en-US"/>
              <a:t>and conferences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69" name="Google Shape;269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7307" r="17307" t="0"/>
          <a:stretch/>
        </p:blipFill>
        <p:spPr>
          <a:xfrm>
            <a:off x="4450080" y="1615984"/>
            <a:ext cx="30480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7"/>
          <p:cNvPicPr preferRelativeResize="0"/>
          <p:nvPr/>
        </p:nvPicPr>
        <p:blipFill rotWithShape="1">
          <a:blip r:embed="rId4">
            <a:alphaModFix/>
          </a:blip>
          <a:srcRect b="6224" l="10372" r="9959" t="11619"/>
          <a:stretch/>
        </p:blipFill>
        <p:spPr>
          <a:xfrm>
            <a:off x="8109857" y="1447800"/>
            <a:ext cx="3657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4800" y="4819307"/>
            <a:ext cx="3556754" cy="140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885423"/>
            <a:ext cx="2255520" cy="149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72600" y="4625370"/>
            <a:ext cx="1952625" cy="16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"/>
          <p:cNvSpPr txBox="1"/>
          <p:nvPr>
            <p:ph type="title"/>
          </p:nvPr>
        </p:nvSpPr>
        <p:spPr>
          <a:xfrm>
            <a:off x="618565" y="695739"/>
            <a:ext cx="10963834" cy="113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/>
              <a:t>Social Media </a:t>
            </a:r>
            <a:endParaRPr/>
          </a:p>
        </p:txBody>
      </p:sp>
      <p:sp>
        <p:nvSpPr>
          <p:cNvPr id="279" name="Google Shape;279;p18"/>
          <p:cNvSpPr txBox="1"/>
          <p:nvPr>
            <p:ph idx="1" type="body"/>
          </p:nvPr>
        </p:nvSpPr>
        <p:spPr>
          <a:xfrm>
            <a:off x="412850" y="1371600"/>
            <a:ext cx="7001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School Web page:</a:t>
            </a:r>
            <a:br>
              <a:rPr lang="en-US"/>
            </a:br>
            <a:r>
              <a:rPr lang="en-US" u="sng">
                <a:solidFill>
                  <a:schemeClr val="hlink"/>
                </a:solidFill>
                <a:hlinkClick r:id="rId3"/>
              </a:rPr>
              <a:t>http://sunvalleycharter.com</a:t>
            </a:r>
            <a:r>
              <a:rPr lang="en-US"/>
              <a:t> ,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http://sunvalleyacademy.org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Sun Valley Academy Facebook </a:t>
            </a:r>
            <a:r>
              <a:rPr lang="en-US"/>
              <a:t>page: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https://www.facebook.com/SunValleyAcademy/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Sun Valley Academy Preschool Facebook</a:t>
            </a:r>
            <a:br>
              <a:rPr lang="en-US"/>
            </a:br>
            <a:r>
              <a:rPr lang="en-US"/>
              <a:t>https://www.facebook.com/sunvalleypreschool/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Sun Valley Academy Twitter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https://twitter.com/SunValleySchool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Sun Valley Instagram</a:t>
            </a:r>
            <a:endParaRPr b="1"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D73945"/>
                </a:solidFill>
              </a:rPr>
              <a:t>https://www.instagram.com/sunvalleyacademy/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80" name="Google Shape;28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14250" y="1830264"/>
            <a:ext cx="4530636" cy="2429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4750" y="0"/>
            <a:ext cx="5937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2"/>
          <p:cNvSpPr txBox="1"/>
          <p:nvPr>
            <p:ph type="title"/>
          </p:nvPr>
        </p:nvSpPr>
        <p:spPr>
          <a:xfrm>
            <a:off x="618565" y="695739"/>
            <a:ext cx="10058398" cy="113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/>
              <a:t>How Can I Help?</a:t>
            </a:r>
            <a:br>
              <a:rPr lang="en-US"/>
            </a:br>
            <a:r>
              <a:rPr lang="en-US"/>
              <a:t>Volunteers Needed!</a:t>
            </a:r>
            <a:endParaRPr/>
          </a:p>
        </p:txBody>
      </p:sp>
      <p:sp>
        <p:nvSpPr>
          <p:cNvPr id="287" name="Google Shape;287;p22"/>
          <p:cNvSpPr txBox="1"/>
          <p:nvPr>
            <p:ph idx="1" type="body"/>
          </p:nvPr>
        </p:nvSpPr>
        <p:spPr>
          <a:xfrm>
            <a:off x="609600" y="2057400"/>
            <a:ext cx="5334000" cy="4119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Volunteer to be a Room Parent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Help at school events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 a classroom volunteer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Donate needed items throughout the year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Cut/make things at home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Chaperone for a field trip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4750" y="0"/>
            <a:ext cx="5937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3"/>
          <p:cNvSpPr txBox="1"/>
          <p:nvPr>
            <p:ph type="title"/>
          </p:nvPr>
        </p:nvSpPr>
        <p:spPr>
          <a:xfrm>
            <a:off x="618565" y="695739"/>
            <a:ext cx="10058398" cy="113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/>
              <a:t>We Work Hard! But, </a:t>
            </a:r>
            <a:br>
              <a:rPr lang="en-US"/>
            </a:br>
            <a:r>
              <a:rPr lang="en-US"/>
              <a:t>We Still Have Fun!!</a:t>
            </a:r>
            <a:endParaRPr/>
          </a:p>
        </p:txBody>
      </p:sp>
      <p:sp>
        <p:nvSpPr>
          <p:cNvPr id="294" name="Google Shape;294;p23"/>
          <p:cNvSpPr txBox="1"/>
          <p:nvPr>
            <p:ph idx="1" type="body"/>
          </p:nvPr>
        </p:nvSpPr>
        <p:spPr>
          <a:xfrm>
            <a:off x="609600" y="2057400"/>
            <a:ext cx="5334000" cy="4119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Field Trips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Science Fair Projects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Special Event Days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Award Assemblies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Contests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Sports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Concerts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And much more!!!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9308c4abc4_0_0"/>
          <p:cNvSpPr txBox="1"/>
          <p:nvPr>
            <p:ph type="title"/>
          </p:nvPr>
        </p:nvSpPr>
        <p:spPr>
          <a:xfrm>
            <a:off x="174125" y="2057400"/>
            <a:ext cx="11880900" cy="39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/>
              <a:t>Upcoming Events: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t/>
            </a:r>
            <a:endParaRPr sz="1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t/>
            </a:r>
            <a:endParaRPr sz="10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0" lang="en-US" sz="2400">
                <a:solidFill>
                  <a:srgbClr val="000000"/>
                </a:solidFill>
              </a:rPr>
              <a:t>September 7		Labor Day - No School</a:t>
            </a:r>
            <a:endParaRPr b="0"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0" lang="en-US" sz="2400">
                <a:solidFill>
                  <a:srgbClr val="000000"/>
                </a:solidFill>
              </a:rPr>
              <a:t>September 18		Progress Reports Go Home</a:t>
            </a:r>
            <a:endParaRPr b="0"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0" lang="en-US" sz="2400">
                <a:solidFill>
                  <a:srgbClr val="000000"/>
                </a:solidFill>
              </a:rPr>
              <a:t>September 30  	LIM Training (SM Campus Only) Teachers not offering live sessions - </a:t>
            </a:r>
            <a:endParaRPr b="0" sz="2400">
              <a:solidFill>
                <a:srgbClr val="000000"/>
              </a:solidFill>
            </a:endParaRPr>
          </a:p>
          <a:p>
            <a:pPr indent="45720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000000"/>
                </a:solidFill>
              </a:rPr>
              <a:t>Video/virtual lessons and activities will continue for scholars.</a:t>
            </a:r>
            <a:endParaRPr b="0" sz="2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t/>
            </a:r>
            <a:endParaRPr b="0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"/>
          <p:cNvSpPr txBox="1"/>
          <p:nvPr>
            <p:ph type="title"/>
          </p:nvPr>
        </p:nvSpPr>
        <p:spPr>
          <a:xfrm>
            <a:off x="618565" y="695739"/>
            <a:ext cx="10058398" cy="113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/>
              <a:t>Thank you! Next Stop Teacher Time</a:t>
            </a:r>
            <a:endParaRPr/>
          </a:p>
        </p:txBody>
      </p:sp>
      <p:sp>
        <p:nvSpPr>
          <p:cNvPr id="306" name="Google Shape;306;p24"/>
          <p:cNvSpPr txBox="1"/>
          <p:nvPr>
            <p:ph idx="1" type="body"/>
          </p:nvPr>
        </p:nvSpPr>
        <p:spPr>
          <a:xfrm>
            <a:off x="4692400" y="1624375"/>
            <a:ext cx="4743600" cy="23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u="sng"/>
              <a:t>South Mountain Campus -</a:t>
            </a:r>
            <a:endParaRPr u="sng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Principal:</a:t>
            </a:r>
            <a:r>
              <a:rPr lang="en-US"/>
              <a:t>  Ms. Amy Austin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aaustin@sunvalleyacademy.org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Dean of Students:</a:t>
            </a:r>
            <a:r>
              <a:rPr lang="en-US"/>
              <a:t>  Dr. Marshall Morris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mmorris@sunvalleyacademy.org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u="sng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07" name="Google Shape;30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405" y="2440700"/>
            <a:ext cx="3398475" cy="267310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4"/>
          <p:cNvSpPr txBox="1"/>
          <p:nvPr/>
        </p:nvSpPr>
        <p:spPr>
          <a:xfrm>
            <a:off x="4461550" y="3857625"/>
            <a:ext cx="5205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Avondale Campus -</a:t>
            </a:r>
            <a:endParaRPr sz="18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Principal:</a:t>
            </a: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Ms. Ashlynn Johnson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ajohnson@svavondale.org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Dean of Students:</a:t>
            </a: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Mrs. Katrina Baker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kbaker@svavondale.org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/>
          <p:nvPr>
            <p:ph type="title"/>
          </p:nvPr>
        </p:nvSpPr>
        <p:spPr>
          <a:xfrm>
            <a:off x="1078800" y="620225"/>
            <a:ext cx="9612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73945"/>
              </a:buClr>
              <a:buSzPts val="8000"/>
              <a:buFont typeface="Times New Roman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73945"/>
              </a:buClr>
              <a:buSzPts val="8000"/>
              <a:buFont typeface="Times New Roman"/>
              <a:buNone/>
            </a:pPr>
            <a:r>
              <a:rPr lang="en-US"/>
              <a:t>Principal’s</a:t>
            </a:r>
            <a:r>
              <a:rPr lang="en-US"/>
              <a:t> Welcome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73945"/>
              </a:buClr>
              <a:buSzPts val="8000"/>
              <a:buFont typeface="Times New Roman"/>
              <a:buNone/>
            </a:pPr>
            <a:r>
              <a:rPr lang="en-US" sz="2000"/>
              <a:t>		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73945"/>
              </a:buClr>
              <a:buSzPts val="8000"/>
              <a:buFont typeface="Times New Roman"/>
              <a:buNone/>
            </a:pPr>
            <a:r>
              <a:t/>
            </a:r>
            <a:endParaRPr sz="3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73945"/>
              </a:buClr>
              <a:buSzPts val="8000"/>
              <a:buFont typeface="Times New Roman"/>
              <a:buNone/>
            </a:pPr>
            <a:r>
              <a:t/>
            </a:r>
            <a:endParaRPr sz="3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73945"/>
              </a:buClr>
              <a:buSzPts val="8000"/>
              <a:buFont typeface="Times New Roman"/>
              <a:buNone/>
            </a:pPr>
            <a:r>
              <a:t/>
            </a:r>
            <a:endParaRPr sz="32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30" name="Google Shape;13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6500" y="342900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1"/>
          <p:cNvSpPr txBox="1"/>
          <p:nvPr/>
        </p:nvSpPr>
        <p:spPr>
          <a:xfrm>
            <a:off x="7956125" y="2745875"/>
            <a:ext cx="33789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Ashlynn Johnson  MA.Ed</a:t>
            </a:r>
            <a:endParaRPr b="1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Avondale Campus</a:t>
            </a:r>
            <a:endParaRPr b="1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73945"/>
              </a:buClr>
              <a:buSzPts val="8000"/>
              <a:buFont typeface="Times New Roman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4975" y="3400850"/>
            <a:ext cx="28012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1"/>
          <p:cNvSpPr txBox="1"/>
          <p:nvPr/>
        </p:nvSpPr>
        <p:spPr>
          <a:xfrm>
            <a:off x="4385250" y="2745875"/>
            <a:ext cx="3000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Amy Austin MA.Ed	</a:t>
            </a:r>
            <a:endParaRPr b="1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South Mountain Campus</a:t>
            </a:r>
            <a:endParaRPr b="1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9533555e0c_0_5" title="SVA Parade Avondale.MOV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1925" y="272950"/>
            <a:ext cx="6770425" cy="492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9533555e0c_0_5"/>
          <p:cNvSpPr txBox="1"/>
          <p:nvPr/>
        </p:nvSpPr>
        <p:spPr>
          <a:xfrm>
            <a:off x="4396200" y="5304250"/>
            <a:ext cx="75144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Avondale Campus</a:t>
            </a:r>
            <a:endParaRPr b="1" i="0" sz="4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SVA Parade</a:t>
            </a:r>
            <a:endParaRPr b="1" i="0" sz="4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 title="SVA Parade South Mountain.MOV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7736" y="194650"/>
            <a:ext cx="6731725" cy="50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/>
          <p:nvPr/>
        </p:nvSpPr>
        <p:spPr>
          <a:xfrm>
            <a:off x="4261325" y="5304250"/>
            <a:ext cx="77268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South Mountain Campus</a:t>
            </a:r>
            <a:endParaRPr b="1" i="0" sz="4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SVA Parade</a:t>
            </a:r>
            <a:endParaRPr b="1" i="0" sz="4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4329b10a6_0_0"/>
          <p:cNvSpPr txBox="1"/>
          <p:nvPr>
            <p:ph type="title"/>
          </p:nvPr>
        </p:nvSpPr>
        <p:spPr>
          <a:xfrm>
            <a:off x="834313" y="843075"/>
            <a:ext cx="7543800" cy="12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Curriculum Overview</a:t>
            </a:r>
            <a:br>
              <a:rPr lang="en-US"/>
            </a:br>
            <a:br>
              <a:rPr lang="en-US"/>
            </a:br>
            <a:br>
              <a:rPr lang="en-US" sz="3600"/>
            </a:br>
            <a:br>
              <a:rPr lang="en-US" sz="3600"/>
            </a:br>
            <a:endParaRPr sz="2400"/>
          </a:p>
        </p:txBody>
      </p:sp>
      <p:pic>
        <p:nvPicPr>
          <p:cNvPr id="154" name="Google Shape;154;g94329b10a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3000" y="3744700"/>
            <a:ext cx="2560925" cy="25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94329b10a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8127" y="3744702"/>
            <a:ext cx="2560925" cy="256089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94329b10a6_0_0"/>
          <p:cNvSpPr txBox="1"/>
          <p:nvPr/>
        </p:nvSpPr>
        <p:spPr>
          <a:xfrm>
            <a:off x="4249000" y="2772600"/>
            <a:ext cx="34725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Tina Garrison, MA.Ed</a:t>
            </a:r>
            <a:b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Director of 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Curriculum &amp; Instruction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g94329b10a6_0_0"/>
          <p:cNvSpPr txBox="1"/>
          <p:nvPr/>
        </p:nvSpPr>
        <p:spPr>
          <a:xfrm>
            <a:off x="8158575" y="3029700"/>
            <a:ext cx="30000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Nicholas Gearing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MA.Ed</a:t>
            </a:r>
            <a:b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Curriculum Specialist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2"/>
          <p:cNvSpPr txBox="1"/>
          <p:nvPr>
            <p:ph type="title"/>
          </p:nvPr>
        </p:nvSpPr>
        <p:spPr>
          <a:xfrm>
            <a:off x="614077" y="685789"/>
            <a:ext cx="10963800" cy="11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Beyond Textbooks</a:t>
            </a:r>
            <a:endParaRPr/>
          </a:p>
        </p:txBody>
      </p:sp>
      <p:sp>
        <p:nvSpPr>
          <p:cNvPr id="163" name="Google Shape;163;p52"/>
          <p:cNvSpPr txBox="1"/>
          <p:nvPr>
            <p:ph idx="1" type="body"/>
          </p:nvPr>
        </p:nvSpPr>
        <p:spPr>
          <a:xfrm>
            <a:off x="618562" y="2057400"/>
            <a:ext cx="1096383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Our instructional staff utilizes Beyond Textbooks (BT) as a curriculum instructional guide for ELA, Writing, Science &amp; Socials Studies.</a:t>
            </a:r>
            <a:endParaRPr/>
          </a:p>
          <a:p>
            <a:pPr indent="0" lvl="0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0"/>
          </a:p>
          <a:p>
            <a:pPr indent="-3429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instructional guide allows teachers to teach the state standards in an efficient and coherent manner. </a:t>
            </a:r>
            <a:endParaRPr i="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State standards is the “what” teachers teach.  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“How” is designed by our teachers using research-based instructional materials and strategies. 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64" name="Google Shape;16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">
            <a:off x="7523617" y="674235"/>
            <a:ext cx="3346041" cy="970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>
            <p:ph type="title"/>
          </p:nvPr>
        </p:nvSpPr>
        <p:spPr>
          <a:xfrm>
            <a:off x="530315" y="685789"/>
            <a:ext cx="10058400" cy="11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/>
              <a:t>Spalding</a:t>
            </a:r>
            <a:endParaRPr/>
          </a:p>
        </p:txBody>
      </p:sp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9175" y="4458650"/>
            <a:ext cx="3158675" cy="177789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/>
          <p:nvPr>
            <p:ph idx="2" type="pic"/>
          </p:nvPr>
        </p:nvSpPr>
        <p:spPr>
          <a:xfrm>
            <a:off x="348975" y="1395225"/>
            <a:ext cx="10421100" cy="4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Primary resource for phonics and phonemic awareness instruction during the English Language Arts (ELA) block in Kindergarten through 5th grade. </a:t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BA970"/>
              </a:buClr>
              <a:buSzPts val="1700"/>
              <a:buFont typeface="Arial"/>
              <a:buChar char="•"/>
            </a:pPr>
            <a:r>
              <a:rPr b="0" i="1" lang="en-US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program promotes phonemic awareness through daily phonogram instruction and weekly spelling words. </a:t>
            </a:r>
            <a:endParaRPr b="0" i="1" sz="17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BA970"/>
              </a:buClr>
              <a:buSzPts val="1700"/>
              <a:buFont typeface="Arial"/>
              <a:buChar char="•"/>
            </a:pPr>
            <a:r>
              <a:rPr b="0" i="1" lang="en-US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Research-based program &amp; has been in existence for over 50 years.</a:t>
            </a:r>
            <a:endParaRPr b="0" i="1" sz="17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BA970"/>
              </a:buClr>
              <a:buSzPts val="1700"/>
              <a:buFont typeface="Arial"/>
              <a:buChar char="•"/>
            </a:pPr>
            <a:r>
              <a:rPr b="0" i="1" lang="en-US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Provides the building blocks for spelling, language, reading, writing including handwriting and cursive.  </a:t>
            </a:r>
            <a:endParaRPr b="0" i="1" sz="17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BA970"/>
              </a:buClr>
              <a:buSzPts val="1700"/>
              <a:buFont typeface="Arial"/>
              <a:buChar char="•"/>
            </a:pPr>
            <a:r>
              <a:rPr b="0" i="1" lang="en-US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Scholars learn the 70 phonograms and spelling rules of the English language through systematic, multi-sensory instruction.  </a:t>
            </a:r>
            <a:endParaRPr b="0" i="1" sz="17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Spalding support for home:</a:t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700"/>
              <a:buFont typeface="Arial"/>
              <a:buChar char="•"/>
            </a:pPr>
            <a:r>
              <a:rPr b="0" i="1" lang="en-US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YouTube videos</a:t>
            </a:r>
            <a:endParaRPr b="0" i="1" sz="17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BA970"/>
              </a:buClr>
              <a:buSzPts val="1700"/>
              <a:buFont typeface="Arial"/>
              <a:buChar char="•"/>
            </a:pPr>
            <a:r>
              <a:rPr b="0" i="1" lang="en-US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App for phones – $4</a:t>
            </a:r>
            <a:endParaRPr b="0" i="1" sz="17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DBA97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/>
          <p:nvPr>
            <p:ph idx="2" type="body"/>
          </p:nvPr>
        </p:nvSpPr>
        <p:spPr>
          <a:xfrm>
            <a:off x="751925" y="1679200"/>
            <a:ext cx="10266300" cy="4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Saxon Math is a research-based, hands on curriculum designed to scaffold instruction ensuring that all scholars have opportunities to practice math skills continuously.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Taught at an accelerated pace.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Kindergarten – 2nd grade scholars use workbooks, and 3rd – 8th grade scholars use textbooks in the classroom with access to an eBook at home.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Scholars practice math skills via: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Hands on manipulatives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Daily math skills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Spiraling concepts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Ongoing formative assessments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7" name="Google Shape;177;p9"/>
          <p:cNvSpPr txBox="1"/>
          <p:nvPr>
            <p:ph type="title"/>
          </p:nvPr>
        </p:nvSpPr>
        <p:spPr>
          <a:xfrm>
            <a:off x="618565" y="695739"/>
            <a:ext cx="10058400" cy="11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/>
              <a:t>Saxon Math  </a:t>
            </a:r>
            <a:endParaRPr/>
          </a:p>
        </p:txBody>
      </p:sp>
      <p:pic>
        <p:nvPicPr>
          <p:cNvPr id="178" name="Google Shape;1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7437" y="3766846"/>
            <a:ext cx="3202324" cy="228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SVA USE">
      <a:dk1>
        <a:srgbClr val="000000"/>
      </a:dk1>
      <a:lt1>
        <a:srgbClr val="FFFFFF"/>
      </a:lt1>
      <a:dk2>
        <a:srgbClr val="D23944"/>
      </a:dk2>
      <a:lt2>
        <a:srgbClr val="FEFFFE"/>
      </a:lt2>
      <a:accent1>
        <a:srgbClr val="D29C4E"/>
      </a:accent1>
      <a:accent2>
        <a:srgbClr val="22343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D82E39"/>
      </a:hlink>
      <a:folHlink>
        <a:srgbClr val="BED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2020-02-07T15:01:44Z</dcterms:created>
  <dc:creator>matthew libby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0x010100D42419519D74994EB761C4F3BC0C561A</vt:lpwstr>
  </property>
</Properties>
</file>